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3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4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  <p:sldMasterId id="2147483806" r:id="rId13"/>
    <p:sldMasterId id="2147483820" r:id="rId14"/>
    <p:sldMasterId id="2147483834" r:id="rId15"/>
  </p:sldMasterIdLst>
  <p:notesMasterIdLst>
    <p:notesMasterId r:id="rId36"/>
  </p:notesMasterIdLst>
  <p:handoutMasterIdLst>
    <p:handoutMasterId r:id="rId37"/>
  </p:handoutMasterIdLst>
  <p:sldIdLst>
    <p:sldId id="1835" r:id="rId16"/>
    <p:sldId id="2095" r:id="rId17"/>
    <p:sldId id="2016" r:id="rId18"/>
    <p:sldId id="2017" r:id="rId19"/>
    <p:sldId id="2124" r:id="rId20"/>
    <p:sldId id="2125" r:id="rId21"/>
    <p:sldId id="2301" r:id="rId22"/>
    <p:sldId id="2122" r:id="rId23"/>
    <p:sldId id="2123" r:id="rId24"/>
    <p:sldId id="2167" r:id="rId25"/>
    <p:sldId id="2380" r:id="rId26"/>
    <p:sldId id="2381" r:id="rId27"/>
    <p:sldId id="2413" r:id="rId28"/>
    <p:sldId id="2414" r:id="rId29"/>
    <p:sldId id="2415" r:id="rId30"/>
    <p:sldId id="2416" r:id="rId31"/>
    <p:sldId id="2428" r:id="rId32"/>
    <p:sldId id="2090" r:id="rId33"/>
    <p:sldId id="2382" r:id="rId34"/>
    <p:sldId id="2173" r:id="rId3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90" d="100"/>
          <a:sy n="90" d="100"/>
        </p:scale>
        <p:origin x="1362" y="96"/>
      </p:cViewPr>
      <p:guideLst>
        <p:guide orient="horz" pos="2170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0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indent="0" algn="r"/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4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9090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indent="0" algn="r"/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</a:p>
        </p:txBody>
      </p:sp>
      <p:sp>
        <p:nvSpPr>
          <p:cNvPr id="119810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9811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6387" name="Picture 3" descr="目录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638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3004800" imgH="1016000" progId="">
                  <p:embed/>
                </p:oleObj>
              </mc:Choice>
              <mc:Fallback>
                <p:oleObj r:id="rId3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2000" b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800" b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 b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 b="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800" b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 b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400" b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400" b="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20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8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1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theme" Target="../theme/theme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4" imgW="13004800" imgH="1016000" progId="">
                  <p:embed/>
                </p:oleObj>
              </mc:Choice>
              <mc:Fallback>
                <p:oleObj r:id="rId14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9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21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343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45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536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36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7" imgW="13004800" imgH="1016000" progId="">
                  <p:embed/>
                </p:oleObj>
              </mc:Choice>
              <mc:Fallback>
                <p:oleObj r:id="rId17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8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6"/>
            </a:srgbClr>
          </a:solidFill>
          <a:ln w="9525">
            <a:noFill/>
          </a:ln>
        </p:spPr>
        <p:txBody>
          <a:bodyPr anchor="b" anchorCtr="0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  <a:p>
            <a:pPr lvl="0" indent="-34290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anose="02020500000000000000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anose="02020500000000000000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1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1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3375"/>
            <a:ext cx="7772400" cy="1470025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江苏省学生资助申请平台操作培训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subTitle" idx="1"/>
          </p:nvPr>
        </p:nvSpPr>
        <p:spPr>
          <a:xfrm>
            <a:off x="1314450" y="5057775"/>
            <a:ext cx="6513513" cy="1512888"/>
          </a:xfrm>
        </p:spPr>
        <p:txBody>
          <a:bodyPr wrap="square" lIns="91440" tIns="45720" rIns="91440" bIns="45720" anchor="t" anchorCtr="0"/>
          <a:lstStyle/>
          <a:p>
            <a:pPr eaLnBrk="1" hangingPunct="1">
              <a:buClrTx/>
              <a:buSzTx/>
            </a:pP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2021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7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月  </a:t>
            </a:r>
            <a:endParaRPr lang="en-US" altLang="zh-CN" sz="2400" b="1" kern="1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buClrTx/>
              <a:buSzTx/>
            </a:pPr>
            <a:endParaRPr lang="en-US" altLang="zh-CN" sz="2400" b="1" kern="1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2555240" y="2907030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3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、困难认定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困难认定（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【困难认定】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【困难生认定】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【汇总页面】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strike="noStrike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 学校：对本校学生填写的量化表，以及困难认定情况进行统计分析。</a:t>
            </a:r>
          </a:p>
        </p:txBody>
      </p:sp>
      <p:pic>
        <p:nvPicPr>
          <p:cNvPr id="9011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8" y="2506663"/>
            <a:ext cx="9012237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9DC2389D-0858-4453-81D7-3753A0BB2E56}"/>
              </a:ext>
            </a:extLst>
          </p:cNvPr>
          <p:cNvSpPr txBox="1"/>
          <p:nvPr/>
        </p:nvSpPr>
        <p:spPr>
          <a:xfrm>
            <a:off x="611560" y="5476581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注：如申请学生忘记登录密码，学院可以进行“学生密码重置”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2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151063"/>
            <a:ext cx="8113713" cy="3963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【困难生管理】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【困难生认定】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【明细页面】模块，查看该校所有申请学生详细信息。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2228850"/>
            <a:ext cx="8547100" cy="3886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3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73138"/>
            <a:ext cx="8953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系统核实信息模块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系统会自动的对于学生填写的家庭经济困难情况进行数据比对，对于比对不一致的栏目需要学校（院系）进入系统进行确认处理。</a:t>
            </a:r>
          </a:p>
        </p:txBody>
      </p:sp>
      <p:pic>
        <p:nvPicPr>
          <p:cNvPr id="9216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3" y="1989138"/>
            <a:ext cx="8910637" cy="4302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4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73138"/>
            <a:ext cx="89535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学校评议模块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学生在填写完毕填写表后，系统会自动计算量化指标得分。学校（院系）在进行困难认定审核时可对系统自动认定的分数进行动态调整，并填写相应的调整说明。</a:t>
            </a:r>
          </a:p>
        </p:txBody>
      </p:sp>
      <p:pic>
        <p:nvPicPr>
          <p:cNvPr id="9318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13" y="2486025"/>
            <a:ext cx="8813800" cy="2887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5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73138"/>
            <a:ext cx="8953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【明细页面】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--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功能按钮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通过按钮区域对学生的在线申请进行审核等一系列操作</a:t>
            </a:r>
          </a:p>
        </p:txBody>
      </p:sp>
      <p:pic>
        <p:nvPicPr>
          <p:cNvPr id="9421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3" y="2363788"/>
            <a:ext cx="8308975" cy="3109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6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功能按钮介绍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打印资助申请表：根据学生填写的内容在线生成资助申请表，并支持在线打印及导出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2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审核更新导入：批量导入学生困难认定审核信息。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3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调整分数更新导入：批量导入学生调整分数信息。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4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学校核实情况更新导入：一键导入建档立卡，低保，残疾，特困，孤儿核实情况信息。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5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秋季数据继承：一键继承秋季学期困难认定信息（仅春季学期可见）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6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删除：删除未提交与退回的学生申请信息。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7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导出家庭经济信息：导出学生填写的家庭经济信息。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8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导出困难学生认定：导出困难学生的认定信息。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9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导出本专科国家助学金资助名单：导出审核通过的且申请国家助学金的资助名单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</p:txBody>
      </p:sp>
    </p:spTree>
  </p:cSld>
  <p:clrMapOvr>
    <a:masterClrMapping/>
  </p:clrMapOvr>
  <p:transition spd="slow"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7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功能按钮介绍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10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导出家庭经济量化表：一键导出学生填写的家庭经济量化的填写内容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600" b="0" strike="noStrike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11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导出自定义采集信息填写表：导出学生填写的自定义采集信息内容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600" b="0" strike="noStrike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12 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导出：导出学生填写的信息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13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导出家庭成员信息：导出学生填写的家庭信息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14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导出系统核实信息表：</a:t>
            </a:r>
            <a:r>
              <a:rPr lang="zh-CN" altLang="en-US" sz="1600" b="0" strike="noStrike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一键导出学生系统核实信息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15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审核通过：审核通过困难认定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16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审核退回：审核退回困难认定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所有字体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注意：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1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）带全国字样的均为导出全国系统模板。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        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2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所有字体" charset="0"/>
                <a:sym typeface="+mn-ea"/>
              </a:rPr>
              <a:t>）系统自动核实家庭经济困难情况为隔日核实，分实时核实。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8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84150" y="1096963"/>
            <a:ext cx="89535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学校（院系）对困难生信息审核，系统支持单个学生审核和批量导入审核。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9728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825"/>
            <a:ext cx="9144000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728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8" y="3886200"/>
            <a:ext cx="8081962" cy="1695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困难认定（</a:t>
            </a:r>
            <a:r>
              <a:rPr lang="en-US" altLang="zh-CN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9</a:t>
            </a:r>
            <a:r>
              <a:rPr lang="zh-CN" altLang="en-US" strike="noStrike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0" y="982663"/>
            <a:ext cx="89535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校级用户对本校内困难生导入系统，需导入基本信息模板和家庭信息采集模板。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查看申请学生的家庭经济信息采集量化指标。</a:t>
            </a:r>
          </a:p>
        </p:txBody>
      </p:sp>
      <p:pic>
        <p:nvPicPr>
          <p:cNvPr id="9830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1612900"/>
            <a:ext cx="4013200" cy="280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375" y="3084513"/>
            <a:ext cx="6940550" cy="3152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9" name="圆角矩形 8"/>
          <p:cNvSpPr/>
          <p:nvPr/>
        </p:nvSpPr>
        <p:spPr bwMode="auto">
          <a:xfrm>
            <a:off x="2124075" y="2816225"/>
            <a:ext cx="4979988" cy="13335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系统设置及前期准备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5" name="Picture 2" descr="图片2"/>
          <p:cNvPicPr>
            <a:picLocks noChangeAspect="1"/>
          </p:cNvPicPr>
          <p:nvPr/>
        </p:nvPicPr>
        <p:blipFill>
          <a:blip r:embed="rId3"/>
          <a:srcRect l="398" t="48091" r="-398" b="3590"/>
          <a:stretch>
            <a:fillRect/>
          </a:stretch>
        </p:blipFill>
        <p:spPr>
          <a:xfrm>
            <a:off x="28575" y="3027363"/>
            <a:ext cx="9144000" cy="3395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483768" y="1153081"/>
            <a:ext cx="3836764" cy="15324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601" tIns="45588" rIns="92601" bIns="45588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1700" b="1" i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" pitchFamily="18" charset="0"/>
                <a:ea typeface="宋体" panose="02010600030101010101" pitchFamily="2" charset="-122"/>
                <a:cs typeface="+mn-cs"/>
                <a:sym typeface="+mn-ea"/>
              </a:rPr>
              <a:t>谢谢</a:t>
            </a:r>
            <a:endParaRPr kumimoji="1" lang="en-US" altLang="zh-CN" sz="11700" b="1" i="1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Times" pitchFamily="18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49300" y="3429000"/>
            <a:ext cx="76454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601" tIns="45588" rIns="92601" bIns="4558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Univers Condensed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</a:p>
        </p:txBody>
      </p:sp>
      <p:sp>
        <p:nvSpPr>
          <p:cNvPr id="45058" name="Rectangle 4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>
              <a:buFont typeface="Arial" panose="020B0604020202020204" pitchFamily="34" charset="0"/>
            </a:pPr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4820" name="TextBox 23"/>
          <p:cNvSpPr txBox="1">
            <a:spLocks noChangeArrowheads="1"/>
          </p:cNvSpPr>
          <p:nvPr/>
        </p:nvSpPr>
        <p:spPr bwMode="auto">
          <a:xfrm>
            <a:off x="300038" y="1092200"/>
            <a:ext cx="83978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、浏览器相关要求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推荐使用谷歌、火狐、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QQ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浏览器、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360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浏览器（极速模式）等浏览器。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注：国产浏览器需要切换至极速模式（高速模式）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火狐浏览器需要自己安装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flash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插件，如出现安装提示，请通过火狐浏览器访问大型门户网站，如腾讯、搜狐、新浪等，均会自动安装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flash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插件。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4506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638" y="1968500"/>
            <a:ext cx="962025" cy="88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1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25" y="1968500"/>
            <a:ext cx="1123950" cy="87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2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113" y="1968500"/>
            <a:ext cx="889000" cy="876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3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0613" y="1968500"/>
            <a:ext cx="828675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" y="3297238"/>
            <a:ext cx="8464550" cy="152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</a:p>
        </p:txBody>
      </p:sp>
      <p:sp>
        <p:nvSpPr>
          <p:cNvPr id="35843" name="Rectangle 46"/>
          <p:cNvSpPr>
            <a:spLocks noChangeArrowheads="1"/>
          </p:cNvSpPr>
          <p:nvPr/>
        </p:nvSpPr>
        <p:spPr bwMode="auto">
          <a:xfrm>
            <a:off x="0" y="-200025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6083" name="TextBox 23"/>
          <p:cNvSpPr txBox="1"/>
          <p:nvPr/>
        </p:nvSpPr>
        <p:spPr>
          <a:xfrm>
            <a:off x="285750" y="1096963"/>
            <a:ext cx="8397875" cy="31702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、系统登录网址（正式）</a:t>
            </a:r>
            <a:endParaRPr lang="en-US" altLang="zh-CN" sz="2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资助平台登录地址：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hlinkClick r:id="rId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http://jsxszz.jse.edu.cn/pros/identity/index.action</a:t>
            </a:r>
          </a:p>
          <a:p>
            <a:pPr>
              <a:buFont typeface="Arial" panose="020B0604020202020204" pitchFamily="34" charset="0"/>
            </a:pP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资助平台登录地址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学生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):</a:t>
            </a:r>
          </a:p>
          <a:p>
            <a:pPr>
              <a:buFont typeface="Arial" panose="020B0604020202020204" pitchFamily="34" charset="0"/>
            </a:pP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电脑端：</a:t>
            </a:r>
          </a:p>
          <a:p>
            <a:pPr>
              <a:buFont typeface="Arial" panose="020B0604020202020204" pitchFamily="34" charset="0"/>
            </a:pP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http://jsxszz.jse.edu.cn/pros/identity/indexgjzz.action</a:t>
            </a:r>
          </a:p>
          <a:p>
            <a:pPr>
              <a:buFont typeface="Arial" panose="020B0604020202020204" pitchFamily="34" charset="0"/>
            </a:pPr>
            <a:r>
              <a:rPr lang="zh-CN" altLang="zh-CN" sz="20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移动端：</a:t>
            </a: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微信公众号</a:t>
            </a: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江苏学生资助</a:t>
            </a:r>
          </a:p>
          <a:p>
            <a:pPr>
              <a:buFont typeface="Arial" panose="020B0604020202020204" pitchFamily="34" charset="0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菜单 服务通道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</a:rPr>
              <a:t>--&gt;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资助申请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0" y="982663"/>
            <a:ext cx="88439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各级单位登录后，点击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系统管理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】-&gt;【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组织管理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】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菜单，可新增、删除、修改下级部门组织机构。省级可以管理所有部门；大市可以新增区县、各学段学校；区县可新增下级各学段学校。高校可以管理院系</a:t>
            </a:r>
          </a:p>
        </p:txBody>
      </p:sp>
      <p:sp>
        <p:nvSpPr>
          <p:cNvPr id="7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</a:p>
        </p:txBody>
      </p:sp>
      <p:pic>
        <p:nvPicPr>
          <p:cNvPr id="4710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293938"/>
            <a:ext cx="8701088" cy="3571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0" y="982663"/>
            <a:ext cx="88439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点击按钮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，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可修改本级部门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。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点击按钮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2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，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  <a:sym typeface="+mn-ea"/>
              </a:rPr>
              <a:t>可新增下级部门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7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</a:p>
        </p:txBody>
      </p:sp>
      <p:pic>
        <p:nvPicPr>
          <p:cNvPr id="4813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2147888"/>
            <a:ext cx="8902700" cy="328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50" y="1089025"/>
            <a:ext cx="8229600" cy="647700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各级单位中拥有管理员权限的帐号可以查看该部门用户，并新增帐号</a:t>
            </a: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微软雅黑" panose="020B0503020204020204" charset="-122"/>
                <a:cs typeface="+mj-cs"/>
              </a:rPr>
              <a:t>一、系统设置及前期准备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pic>
        <p:nvPicPr>
          <p:cNvPr id="4915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1992313"/>
            <a:ext cx="8664575" cy="3284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0" y="982663"/>
            <a:ext cx="8843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进入账号创建页面，点击新增创建登录账号，勾选已创建成功数据，可以修改数据和密码重置。</a:t>
            </a:r>
          </a:p>
        </p:txBody>
      </p:sp>
      <p:sp>
        <p:nvSpPr>
          <p:cNvPr id="6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</a:p>
        </p:txBody>
      </p:sp>
      <p:pic>
        <p:nvPicPr>
          <p:cNvPr id="50179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1762125"/>
            <a:ext cx="8412163" cy="4457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Box 6"/>
          <p:cNvSpPr txBox="1">
            <a:spLocks noChangeArrowheads="1"/>
          </p:cNvSpPr>
          <p:nvPr/>
        </p:nvSpPr>
        <p:spPr bwMode="auto">
          <a:xfrm>
            <a:off x="0" y="982663"/>
            <a:ext cx="88439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进入账号登录界面，用户名是登录的账号，昵称是系统展示单位名称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(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建议与组织机构名称保持一致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)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，选择通过选择用户组分配该账号的操作权限。通过是否管理员的选择确定其管理员身份</a:t>
            </a:r>
          </a:p>
        </p:txBody>
      </p:sp>
      <p:sp>
        <p:nvSpPr>
          <p:cNvPr id="6" name="AutoShape 2"/>
          <p:cNvSpPr>
            <a:spLocks noGrp="1" noChangeArrowheads="1"/>
          </p:cNvSpPr>
          <p:nvPr>
            <p:ph type="ctrTitle"/>
          </p:nvPr>
        </p:nvSpPr>
        <p:spPr>
          <a:xfrm>
            <a:off x="285750" y="21431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一、系统设置及前期准备</a:t>
            </a:r>
          </a:p>
        </p:txBody>
      </p:sp>
      <p:pic>
        <p:nvPicPr>
          <p:cNvPr id="5120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5" y="2330450"/>
            <a:ext cx="8151813" cy="3967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934</Words>
  <Application>Microsoft Office PowerPoint</Application>
  <PresentationFormat>全屏显示(4:3)</PresentationFormat>
  <Paragraphs>104</Paragraphs>
  <Slides>20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15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20</vt:i4>
      </vt:variant>
    </vt:vector>
  </HeadingPairs>
  <TitlesOfParts>
    <vt:vector size="46" baseType="lpstr">
      <vt:lpstr>华文细黑</vt:lpstr>
      <vt:lpstr>华文中宋</vt:lpstr>
      <vt:lpstr>隶书</vt:lpstr>
      <vt:lpstr>宋体</vt:lpstr>
      <vt:lpstr>微软雅黑</vt:lpstr>
      <vt:lpstr>Arial</vt:lpstr>
      <vt:lpstr>Calibri</vt:lpstr>
      <vt:lpstr>Times</vt:lpstr>
      <vt:lpstr>Times New Roman</vt:lpstr>
      <vt:lpstr>Univers Condensed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11_自定义设计方案</vt:lpstr>
      <vt:lpstr>12_自定义设计方案</vt:lpstr>
      <vt:lpstr>13_自定义设计方案</vt:lpstr>
      <vt:lpstr>江苏省学生资助申请平台操作培训</vt:lpstr>
      <vt:lpstr>目   录</vt:lpstr>
      <vt:lpstr>一、系统设置及前期准备</vt:lpstr>
      <vt:lpstr>一、系统设置及前期准备</vt:lpstr>
      <vt:lpstr>一、系统设置及前期准备</vt:lpstr>
      <vt:lpstr>一、系统设置及前期准备</vt:lpstr>
      <vt:lpstr>一、系统设置及前期准备</vt:lpstr>
      <vt:lpstr>一、系统设置及前期准备</vt:lpstr>
      <vt:lpstr>一、系统设置及前期准备</vt:lpstr>
      <vt:lpstr>目   录</vt:lpstr>
      <vt:lpstr>困难认定（1）</vt:lpstr>
      <vt:lpstr>困难认定（2）</vt:lpstr>
      <vt:lpstr>困难认定（3）</vt:lpstr>
      <vt:lpstr>困难认定（4）</vt:lpstr>
      <vt:lpstr>困难认定（5）</vt:lpstr>
      <vt:lpstr>困难认定（6）</vt:lpstr>
      <vt:lpstr>困难认定（7）</vt:lpstr>
      <vt:lpstr>困难认定（8）</vt:lpstr>
      <vt:lpstr>困难认定（9）</vt:lpstr>
      <vt:lpstr>PowerPoint 演示文稿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飞 鹏</cp:lastModifiedBy>
  <cp:revision>4821</cp:revision>
  <dcterms:created xsi:type="dcterms:W3CDTF">2004-07-19T14:03:00Z</dcterms:created>
  <dcterms:modified xsi:type="dcterms:W3CDTF">2021-09-10T09:06:31Z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AA0B0DE67DAD47D8A41B096D1E14F743</vt:lpwstr>
  </property>
</Properties>
</file>